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Lst>
  <p:sldSz cy="5143500" cx="9144000"/>
  <p:notesSz cx="6858000" cy="9144000"/>
  <p:embeddedFontLst>
    <p:embeddedFont>
      <p:font typeface="Comfortaa SemiBold"/>
      <p:regular r:id="rId13"/>
      <p:bold r:id="rId1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font" Target="fonts/ComfortaaSemiBold-regular.fntdata"/><Relationship Id="rId12" Type="http://schemas.openxmlformats.org/officeDocument/2006/relationships/slide" Target="slides/slide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font" Target="fonts/ComfortaaSemiBold-bold.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37091f65f8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37091f65f8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37091f65f82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37091f65f82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3633d783b40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3633d783b40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3633d783b40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3633d783b40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3633d783b40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3633d783b40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3633ffb92d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3633ffb92d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ru"/>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6.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4.png"/><Relationship Id="rId4" Type="http://schemas.openxmlformats.org/officeDocument/2006/relationships/image" Target="../media/image3.png"/><Relationship Id="rId5"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7.gi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hyperlink" Target="https://github.com/danillatency/ros2-mini-project" TargetMode="External"/><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62050" y="2097600"/>
            <a:ext cx="8520600" cy="9483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ru">
                <a:latin typeface="Comfortaa SemiBold"/>
                <a:ea typeface="Comfortaa SemiBold"/>
                <a:cs typeface="Comfortaa SemiBold"/>
                <a:sym typeface="Comfortaa SemiBold"/>
              </a:rPr>
              <a:t>IROS Mini-Project</a:t>
            </a:r>
            <a:endParaRPr>
              <a:latin typeface="Comfortaa SemiBold"/>
              <a:ea typeface="Comfortaa SemiBold"/>
              <a:cs typeface="Comfortaa SemiBold"/>
              <a:sym typeface="Comfortaa SemiBold"/>
            </a:endParaRPr>
          </a:p>
        </p:txBody>
      </p:sp>
      <p:sp>
        <p:nvSpPr>
          <p:cNvPr id="55" name="Google Shape;55;p13"/>
          <p:cNvSpPr txBox="1"/>
          <p:nvPr>
            <p:ph idx="1" type="subTitle"/>
          </p:nvPr>
        </p:nvSpPr>
        <p:spPr>
          <a:xfrm>
            <a:off x="3628025" y="3251350"/>
            <a:ext cx="7608600" cy="1043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ru" sz="1800">
                <a:latin typeface="Comfortaa SemiBold"/>
                <a:ea typeface="Comfortaa SemiBold"/>
                <a:cs typeface="Comfortaa SemiBold"/>
                <a:sym typeface="Comfortaa SemiBold"/>
              </a:rPr>
              <a:t>Proposed by Danil Chegaev &amp; </a:t>
            </a:r>
            <a:r>
              <a:rPr lang="ru" sz="1800">
                <a:latin typeface="Comfortaa SemiBold"/>
                <a:ea typeface="Comfortaa SemiBold"/>
                <a:cs typeface="Comfortaa SemiBold"/>
                <a:sym typeface="Comfortaa SemiBold"/>
              </a:rPr>
              <a:t>Maxim Kalinin</a:t>
            </a:r>
            <a:endParaRPr sz="1800">
              <a:latin typeface="Comfortaa SemiBold"/>
              <a:ea typeface="Comfortaa SemiBold"/>
              <a:cs typeface="Comfortaa SemiBold"/>
              <a:sym typeface="Comfortaa SemiBold"/>
            </a:endParaRPr>
          </a:p>
          <a:p>
            <a:pPr indent="0" lvl="0" marL="0" rtl="0" algn="ctr">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P</a:t>
            </a:r>
            <a:r>
              <a:rPr lang="ru"/>
              <a:t>roblems, we are trying to solve:</a:t>
            </a:r>
            <a:endParaRPr/>
          </a:p>
        </p:txBody>
      </p:sp>
      <p:sp>
        <p:nvSpPr>
          <p:cNvPr id="61" name="Google Shape;61;p1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AutoNum type="arabicPeriod"/>
            </a:pPr>
            <a:r>
              <a:rPr lang="ru"/>
              <a:t>Building a food delivery robot</a:t>
            </a:r>
            <a:endParaRPr/>
          </a:p>
          <a:p>
            <a:pPr indent="-342900" lvl="0" marL="457200" rtl="0" algn="l">
              <a:spcBef>
                <a:spcPts val="0"/>
              </a:spcBef>
              <a:spcAft>
                <a:spcPts val="0"/>
              </a:spcAft>
              <a:buSzPts val="1800"/>
              <a:buAutoNum type="arabicPeriod"/>
            </a:pPr>
            <a:r>
              <a:rPr lang="ru"/>
              <a:t>Developing an interactive Gazebo environment for it</a:t>
            </a:r>
            <a:endParaRPr/>
          </a:p>
          <a:p>
            <a:pPr indent="-342900" lvl="0" marL="457200" rtl="0" algn="l">
              <a:spcBef>
                <a:spcPts val="0"/>
              </a:spcBef>
              <a:spcAft>
                <a:spcPts val="0"/>
              </a:spcAft>
              <a:buSzPts val="1800"/>
              <a:buAutoNum type="arabicPeriod"/>
            </a:pPr>
            <a:r>
              <a:rPr lang="ru"/>
              <a:t>Control robots through ROS nodes</a:t>
            </a:r>
            <a:endParaRPr/>
          </a:p>
        </p:txBody>
      </p:sp>
      <p:pic>
        <p:nvPicPr>
          <p:cNvPr id="62" name="Google Shape;62;p14" title="Untitled2.png"/>
          <p:cNvPicPr preferRelativeResize="0"/>
          <p:nvPr/>
        </p:nvPicPr>
        <p:blipFill rotWithShape="1">
          <a:blip r:embed="rId3">
            <a:alphaModFix/>
          </a:blip>
          <a:srcRect b="27006" l="21477" r="28736" t="8693"/>
          <a:stretch/>
        </p:blipFill>
        <p:spPr>
          <a:xfrm>
            <a:off x="5964893" y="1612925"/>
            <a:ext cx="2467032" cy="3186302"/>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ru"/>
              <a:t>The proposed approach</a:t>
            </a:r>
            <a:endParaRPr/>
          </a:p>
          <a:p>
            <a:pPr indent="0" lvl="0" marL="0" rtl="0" algn="l">
              <a:spcBef>
                <a:spcPts val="0"/>
              </a:spcBef>
              <a:spcAft>
                <a:spcPts val="0"/>
              </a:spcAft>
              <a:buNone/>
            </a:pPr>
            <a:r>
              <a:t/>
            </a:r>
            <a:endParaRPr/>
          </a:p>
        </p:txBody>
      </p:sp>
      <p:sp>
        <p:nvSpPr>
          <p:cNvPr id="68" name="Google Shape;68;p1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ru"/>
              <a:t>Multiple delivery robots spawned in Gazebo Sim should be able to move and detect obstacles using LiDAR. The movement should be organized through applying forces and torques for various links of models, which is possible through ros_gz_bridge node</a:t>
            </a:r>
            <a:endParaRPr/>
          </a:p>
        </p:txBody>
      </p:sp>
      <p:pic>
        <p:nvPicPr>
          <p:cNvPr id="69" name="Google Shape;69;p15"/>
          <p:cNvPicPr preferRelativeResize="0"/>
          <p:nvPr/>
        </p:nvPicPr>
        <p:blipFill>
          <a:blip r:embed="rId3">
            <a:alphaModFix/>
          </a:blip>
          <a:stretch>
            <a:fillRect/>
          </a:stretch>
        </p:blipFill>
        <p:spPr>
          <a:xfrm>
            <a:off x="3004475" y="2734725"/>
            <a:ext cx="2692500" cy="2061900"/>
          </a:xfrm>
          <a:prstGeom prst="roundRect">
            <a:avLst>
              <a:gd fmla="val 6335" name="adj"/>
            </a:avLst>
          </a:prstGeom>
          <a:noFill/>
          <a:ln>
            <a:noFill/>
          </a:ln>
        </p:spPr>
      </p:pic>
      <p:pic>
        <p:nvPicPr>
          <p:cNvPr id="70" name="Google Shape;70;p15"/>
          <p:cNvPicPr preferRelativeResize="0"/>
          <p:nvPr/>
        </p:nvPicPr>
        <p:blipFill rotWithShape="1">
          <a:blip r:embed="rId4">
            <a:alphaModFix/>
          </a:blip>
          <a:srcRect b="0" l="7578" r="0" t="0"/>
          <a:stretch/>
        </p:blipFill>
        <p:spPr>
          <a:xfrm>
            <a:off x="6139800" y="2734750"/>
            <a:ext cx="2692500" cy="2061900"/>
          </a:xfrm>
          <a:prstGeom prst="roundRect">
            <a:avLst>
              <a:gd fmla="val 3805" name="adj"/>
            </a:avLst>
          </a:prstGeom>
          <a:noFill/>
          <a:ln>
            <a:noFill/>
          </a:ln>
        </p:spPr>
      </p:pic>
      <p:cxnSp>
        <p:nvCxnSpPr>
          <p:cNvPr id="71" name="Google Shape;71;p15"/>
          <p:cNvCxnSpPr>
            <a:stCxn id="69" idx="3"/>
            <a:endCxn id="70" idx="1"/>
          </p:cNvCxnSpPr>
          <p:nvPr/>
        </p:nvCxnSpPr>
        <p:spPr>
          <a:xfrm>
            <a:off x="5696975" y="3765675"/>
            <a:ext cx="442800" cy="0"/>
          </a:xfrm>
          <a:prstGeom prst="straightConnector1">
            <a:avLst/>
          </a:prstGeom>
          <a:noFill/>
          <a:ln cap="flat" cmpd="sng" w="38100">
            <a:solidFill>
              <a:srgbClr val="F1C232"/>
            </a:solidFill>
            <a:prstDash val="solid"/>
            <a:round/>
            <a:headEnd len="med" w="med" type="none"/>
            <a:tailEnd len="med" w="med" type="triangle"/>
          </a:ln>
        </p:spPr>
      </p:cxn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sp>
        <p:nvSpPr>
          <p:cNvPr id="76" name="Google Shape;76;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Completed tasks:</a:t>
            </a:r>
            <a:endParaRPr/>
          </a:p>
        </p:txBody>
      </p:sp>
      <p:sp>
        <p:nvSpPr>
          <p:cNvPr id="77" name="Google Shape;77;p1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AutoNum type="arabicPeriod"/>
            </a:pPr>
            <a:r>
              <a:rPr lang="ru"/>
              <a:t>Modelling a delivery robot in Blender</a:t>
            </a:r>
            <a:endParaRPr/>
          </a:p>
          <a:p>
            <a:pPr indent="-342900" lvl="0" marL="457200" rtl="0" algn="l">
              <a:spcBef>
                <a:spcPts val="0"/>
              </a:spcBef>
              <a:spcAft>
                <a:spcPts val="0"/>
              </a:spcAft>
              <a:buSzPts val="1800"/>
              <a:buAutoNum type="arabicPeriod"/>
            </a:pPr>
            <a:r>
              <a:rPr lang="ru"/>
              <a:t>Building a link &amp; joint structure of the robot</a:t>
            </a:r>
            <a:endParaRPr/>
          </a:p>
          <a:p>
            <a:pPr indent="-342900" lvl="0" marL="457200" rtl="0" algn="l">
              <a:spcBef>
                <a:spcPts val="0"/>
              </a:spcBef>
              <a:spcAft>
                <a:spcPts val="0"/>
              </a:spcAft>
              <a:buSzPts val="1800"/>
              <a:buAutoNum type="arabicPeriod"/>
            </a:pPr>
            <a:r>
              <a:rPr lang="ru"/>
              <a:t>Migrating to the ROS2 Rolling and Gazebo Sim Ionic</a:t>
            </a:r>
            <a:endParaRPr/>
          </a:p>
          <a:p>
            <a:pPr indent="-342900" lvl="0" marL="457200" rtl="0" algn="l">
              <a:spcBef>
                <a:spcPts val="0"/>
              </a:spcBef>
              <a:spcAft>
                <a:spcPts val="0"/>
              </a:spcAft>
              <a:buSzPts val="1800"/>
              <a:buAutoNum type="arabicPeriod"/>
            </a:pPr>
            <a:r>
              <a:rPr lang="ru"/>
              <a:t>Connecting Gazebo plugins to use LiDAR sensor and Gazebo topics</a:t>
            </a:r>
            <a:endParaRPr/>
          </a:p>
          <a:p>
            <a:pPr indent="-342900" lvl="0" marL="457200" rtl="0" algn="l">
              <a:spcBef>
                <a:spcPts val="0"/>
              </a:spcBef>
              <a:spcAft>
                <a:spcPts val="0"/>
              </a:spcAft>
              <a:buSzPts val="1800"/>
              <a:buAutoNum type="arabicPeriod"/>
            </a:pPr>
            <a:r>
              <a:rPr lang="ru"/>
              <a:t>Writing launch file for automatic nodes execution and Gazebo-ROS bridge establishment</a:t>
            </a:r>
            <a:endParaRPr/>
          </a:p>
          <a:p>
            <a:pPr indent="-342900" lvl="0" marL="457200" rtl="0" algn="l">
              <a:spcBef>
                <a:spcPts val="0"/>
              </a:spcBef>
              <a:spcAft>
                <a:spcPts val="0"/>
              </a:spcAft>
              <a:buSzPts val="1800"/>
              <a:buAutoNum type="arabicPeriod"/>
            </a:pPr>
            <a:r>
              <a:rPr lang="ru"/>
              <a:t>Developing nodes for control the simulation</a:t>
            </a:r>
            <a:endParaRPr/>
          </a:p>
        </p:txBody>
      </p:sp>
      <p:pic>
        <p:nvPicPr>
          <p:cNvPr id="78" name="Google Shape;78;p16"/>
          <p:cNvPicPr preferRelativeResize="0"/>
          <p:nvPr/>
        </p:nvPicPr>
        <p:blipFill rotWithShape="1">
          <a:blip r:embed="rId3">
            <a:alphaModFix/>
          </a:blip>
          <a:srcRect b="14559" l="0" r="0" t="0"/>
          <a:stretch/>
        </p:blipFill>
        <p:spPr>
          <a:xfrm rot="2700000">
            <a:off x="6045230" y="3168678"/>
            <a:ext cx="843942" cy="1036043"/>
          </a:xfrm>
          <a:prstGeom prst="rect">
            <a:avLst/>
          </a:prstGeom>
          <a:noFill/>
          <a:ln>
            <a:noFill/>
          </a:ln>
        </p:spPr>
      </p:pic>
      <p:pic>
        <p:nvPicPr>
          <p:cNvPr id="79" name="Google Shape;79;p16"/>
          <p:cNvPicPr preferRelativeResize="0"/>
          <p:nvPr/>
        </p:nvPicPr>
        <p:blipFill>
          <a:blip r:embed="rId4">
            <a:alphaModFix/>
          </a:blip>
          <a:stretch>
            <a:fillRect/>
          </a:stretch>
        </p:blipFill>
        <p:spPr>
          <a:xfrm>
            <a:off x="7131875" y="3103525"/>
            <a:ext cx="1746300" cy="1886100"/>
          </a:xfrm>
          <a:prstGeom prst="roundRect">
            <a:avLst>
              <a:gd fmla="val 6499" name="adj"/>
            </a:avLst>
          </a:prstGeom>
          <a:noFill/>
          <a:ln>
            <a:noFill/>
          </a:ln>
        </p:spPr>
      </p:pic>
      <p:pic>
        <p:nvPicPr>
          <p:cNvPr id="80" name="Google Shape;80;p16" title="rovr.png"/>
          <p:cNvPicPr preferRelativeResize="0"/>
          <p:nvPr/>
        </p:nvPicPr>
        <p:blipFill>
          <a:blip r:embed="rId5">
            <a:alphaModFix/>
          </a:blip>
          <a:stretch>
            <a:fillRect/>
          </a:stretch>
        </p:blipFill>
        <p:spPr>
          <a:xfrm>
            <a:off x="5802525" y="128075"/>
            <a:ext cx="2885400" cy="1623000"/>
          </a:xfrm>
          <a:prstGeom prst="roundRect">
            <a:avLst>
              <a:gd fmla="val 7440" name="adj"/>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pic>
        <p:nvPicPr>
          <p:cNvPr id="85" name="Google Shape;85;p17" title="ezgif-13255af7c396c7.gif"/>
          <p:cNvPicPr preferRelativeResize="0"/>
          <p:nvPr/>
        </p:nvPicPr>
        <p:blipFill rotWithShape="1">
          <a:blip r:embed="rId3">
            <a:alphaModFix/>
          </a:blip>
          <a:srcRect b="0" l="1419" r="0" t="3836"/>
          <a:stretch/>
        </p:blipFill>
        <p:spPr>
          <a:xfrm>
            <a:off x="4383850" y="1858375"/>
            <a:ext cx="5987426" cy="3285125"/>
          </a:xfrm>
          <a:prstGeom prst="rect">
            <a:avLst/>
          </a:prstGeom>
          <a:noFill/>
          <a:ln>
            <a:noFill/>
          </a:ln>
        </p:spPr>
      </p:pic>
      <p:sp>
        <p:nvSpPr>
          <p:cNvPr id="86" name="Google Shape;86;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Potential improvements for the robot’s performance:</a:t>
            </a:r>
            <a:endParaRPr/>
          </a:p>
        </p:txBody>
      </p:sp>
      <p:sp>
        <p:nvSpPr>
          <p:cNvPr id="87" name="Google Shape;87;p17"/>
          <p:cNvSpPr/>
          <p:nvPr/>
        </p:nvSpPr>
        <p:spPr>
          <a:xfrm>
            <a:off x="4338575" y="1729150"/>
            <a:ext cx="1186200" cy="3416400"/>
          </a:xfrm>
          <a:prstGeom prst="rect">
            <a:avLst/>
          </a:prstGeom>
          <a:gradFill>
            <a:gsLst>
              <a:gs pos="0">
                <a:schemeClr val="lt1"/>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8" name="Google Shape;88;p17"/>
          <p:cNvSpPr txBox="1"/>
          <p:nvPr>
            <p:ph idx="1" type="body"/>
          </p:nvPr>
        </p:nvSpPr>
        <p:spPr>
          <a:xfrm>
            <a:off x="311700" y="1152475"/>
            <a:ext cx="44805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ru"/>
              <a:t>Currently, robot lid closing and opening process is implemented through simple forces applications, in its final version it should use TF2 for observing current links positions.</a:t>
            </a:r>
            <a:endParaRPr/>
          </a:p>
          <a:p>
            <a:pPr indent="0" lvl="0" marL="0" rtl="0" algn="l">
              <a:spcBef>
                <a:spcPts val="1200"/>
              </a:spcBef>
              <a:spcAft>
                <a:spcPts val="1200"/>
              </a:spcAft>
              <a:buNone/>
            </a:pPr>
            <a:r>
              <a:rPr lang="ru"/>
              <a:t>Also we will implement other parts of robot functionality, which includes left and right array of wheels and LiDAR data handling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Key takeaways from the project:</a:t>
            </a:r>
            <a:endParaRPr/>
          </a:p>
        </p:txBody>
      </p:sp>
      <p:sp>
        <p:nvSpPr>
          <p:cNvPr id="94" name="Google Shape;94;p1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ru"/>
              <a:t>We le</a:t>
            </a:r>
            <a:r>
              <a:rPr lang="ru"/>
              <a:t>arned how to use simulation description format for developing robots and test them inside Gazebo simulator. We tried to use LiDAR for </a:t>
            </a:r>
            <a:r>
              <a:rPr lang="ru"/>
              <a:t>observing</a:t>
            </a:r>
            <a:r>
              <a:rPr lang="ru"/>
              <a:t> obstacles, TF2 for calculating difference between links positions and ROS-Gazebo bridge to manipulate the simulation from ROS node systems. We plan to </a:t>
            </a:r>
            <a:r>
              <a:rPr lang="ru"/>
              <a:t>finish </a:t>
            </a:r>
            <a:r>
              <a:rPr lang="ru"/>
              <a:t>the project</a:t>
            </a:r>
            <a:endParaRPr/>
          </a:p>
        </p:txBody>
      </p:sp>
      <p:pic>
        <p:nvPicPr>
          <p:cNvPr id="95" name="Google Shape;95;p18" title="Untitled.png"/>
          <p:cNvPicPr preferRelativeResize="0"/>
          <p:nvPr/>
        </p:nvPicPr>
        <p:blipFill rotWithShape="1">
          <a:blip r:embed="rId3">
            <a:alphaModFix/>
          </a:blip>
          <a:srcRect b="14376" l="0" r="0" t="0"/>
          <a:stretch/>
        </p:blipFill>
        <p:spPr>
          <a:xfrm>
            <a:off x="2984275" y="2279575"/>
            <a:ext cx="3175450" cy="2719027"/>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GitHub</a:t>
            </a:r>
            <a:endParaRPr/>
          </a:p>
        </p:txBody>
      </p:sp>
      <p:pic>
        <p:nvPicPr>
          <p:cNvPr id="101" name="Google Shape;101;p19">
            <a:hlinkClick r:id="rId3"/>
          </p:cNvPr>
          <p:cNvPicPr preferRelativeResize="0"/>
          <p:nvPr/>
        </p:nvPicPr>
        <p:blipFill>
          <a:blip r:embed="rId4">
            <a:alphaModFix/>
          </a:blip>
          <a:stretch>
            <a:fillRect/>
          </a:stretch>
        </p:blipFill>
        <p:spPr>
          <a:xfrm>
            <a:off x="2661513" y="1017725"/>
            <a:ext cx="3820975" cy="38209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